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Nanum Gothic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8D52B1-5859-4E34-AC30-01273D5442EF}">
  <a:tblStyle styleId="{F58D52B1-5859-4E34-AC30-01273D5442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NanumGothic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NanumGothic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6e268cc63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d6e268cc63_2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6e268cc63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d6e268cc63_6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6e268cc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d6e268cc63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d6e268cc63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d6e268cc63_2_1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d6e268cc6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d6e268cc63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d88c0c518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d88c0c5183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6e268cc63_1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d6e268cc63_11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6e268cc63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d6e268cc63_2_4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d6e268cc63_1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d6e268cc63_11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d6e268cc63_1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1d6e268cc63_13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6e268cc63_1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d6e268cc63_11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6e268cc63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d6e268cc63_2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6e268cc63_1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d6e268cc63_13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d6e268cc63_1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d6e268cc63_11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6e268cc63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d6e268cc63_1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d6e268cc63_1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d6e268cc63_1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d6e268cc63_1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d6e268cc63_1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d6e268cc63_1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1d6e268cc63_1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d6e268cc63_1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d6e268cc63_1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d6e268cc63_1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d6e268cc63_1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d6e268cc63_1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d6e268cc63_11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d6e268cc63_1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d6e268cc63_11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6e268cc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d6e268cc63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d6e268cc63_1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1d6e268cc63_1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d6e268cc63_1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d6e268cc63_11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d6e268cc63_1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1d6e268cc63_11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f67102dfc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1f67102dfcb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01d2c42d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e01d2c42d7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d88c0c518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d88c0c5183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d6e268cc63_1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1d6e268cc63_13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d6e268cc6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d6e268cc63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d6e268cc63_1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d6e268cc63_15_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d6e268cc6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1d6e268cc63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6e268cc63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d6e268cc63_2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d88c0c518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1d88c0c5183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d6e268cc63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1d6e268cc63_2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6e268cc63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d6e268cc63_2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6e268cc63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d6e268cc63_2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6e268cc6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d6e268cc63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8a9e3d0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d8a9e3d0e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6e268cc63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d6e268cc63_6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7493069" y="4931930"/>
            <a:ext cx="164852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/>
        </p:nvSpPr>
        <p:spPr>
          <a:xfrm>
            <a:off x="7493069" y="4931930"/>
            <a:ext cx="1648529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2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2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1522950" y="1248075"/>
            <a:ext cx="6098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lt1"/>
                </a:solidFill>
              </a:rPr>
              <a:t>격자데이터를 활용한</a:t>
            </a:r>
            <a:endParaRPr sz="41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chemeClr val="lt1"/>
                </a:solidFill>
              </a:rPr>
              <a:t>교통사고 특성분석</a:t>
            </a:r>
            <a:endParaRPr sz="4100">
              <a:solidFill>
                <a:schemeClr val="lt1"/>
              </a:solidFill>
            </a:endParaRPr>
          </a:p>
        </p:txBody>
      </p:sp>
      <p:cxnSp>
        <p:nvCxnSpPr>
          <p:cNvPr id="136" name="Google Shape;136;p26"/>
          <p:cNvCxnSpPr/>
          <p:nvPr/>
        </p:nvCxnSpPr>
        <p:spPr>
          <a:xfrm>
            <a:off x="2510790" y="2755091"/>
            <a:ext cx="412242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26"/>
          <p:cNvSpPr txBox="1"/>
          <p:nvPr/>
        </p:nvSpPr>
        <p:spPr>
          <a:xfrm>
            <a:off x="3492147" y="2930725"/>
            <a:ext cx="2159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모듈프로젝트1 5조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김성언, 박수빈, 김선천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35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4" name="Google Shape;254;p35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5"/>
          <p:cNvSpPr txBox="1"/>
          <p:nvPr/>
        </p:nvSpPr>
        <p:spPr>
          <a:xfrm>
            <a:off x="247197" y="83650"/>
            <a:ext cx="3339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데이터</a:t>
            </a:r>
            <a:endParaRPr sz="1100"/>
          </a:p>
        </p:txBody>
      </p:sp>
      <p:sp>
        <p:nvSpPr>
          <p:cNvPr id="256" name="Google Shape;256;p35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3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422000" y="969000"/>
            <a:ext cx="8534100" cy="4083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629578" y="1004804"/>
            <a:ext cx="2619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2. 격자 </a:t>
            </a:r>
            <a:r>
              <a:rPr lang="ko" sz="1100"/>
              <a:t>데이터</a:t>
            </a:r>
            <a:endParaRPr sz="1100"/>
          </a:p>
        </p:txBody>
      </p:sp>
      <p:cxnSp>
        <p:nvCxnSpPr>
          <p:cNvPr id="260" name="Google Shape;260;p35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4404" l="0" r="2893" t="7852"/>
          <a:stretch/>
        </p:blipFill>
        <p:spPr>
          <a:xfrm>
            <a:off x="725675" y="1340975"/>
            <a:ext cx="6942576" cy="359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/>
        </p:nvSpPr>
        <p:spPr>
          <a:xfrm>
            <a:off x="441172" y="1610833"/>
            <a:ext cx="106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2400">
                <a:solidFill>
                  <a:schemeClr val="lt1"/>
                </a:solidFill>
              </a:rPr>
              <a:t>4</a:t>
            </a:r>
            <a:r>
              <a:rPr lang="ko" sz="2400">
                <a:solidFill>
                  <a:schemeClr val="lt1"/>
                </a:solidFill>
              </a:rPr>
              <a:t>.</a:t>
            </a: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전처리 및 정제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p37"/>
          <p:cNvCxnSpPr/>
          <p:nvPr/>
        </p:nvCxnSpPr>
        <p:spPr>
          <a:xfrm>
            <a:off x="133350" y="626780"/>
            <a:ext cx="901065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3" name="Google Shape;273;p37"/>
          <p:cNvSpPr/>
          <p:nvPr/>
        </p:nvSpPr>
        <p:spPr>
          <a:xfrm>
            <a:off x="0" y="0"/>
            <a:ext cx="13335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247196" y="83650"/>
            <a:ext cx="3630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전처리 및 정제</a:t>
            </a:r>
            <a:endParaRPr sz="1100"/>
          </a:p>
        </p:txBody>
      </p:sp>
      <p:sp>
        <p:nvSpPr>
          <p:cNvPr id="275" name="Google Shape;275;p37"/>
          <p:cNvSpPr/>
          <p:nvPr/>
        </p:nvSpPr>
        <p:spPr>
          <a:xfrm>
            <a:off x="696169" y="1527419"/>
            <a:ext cx="1531088" cy="2631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696169" y="1527417"/>
            <a:ext cx="1531088" cy="453210"/>
          </a:xfrm>
          <a:prstGeom prst="rect">
            <a:avLst/>
          </a:prstGeom>
          <a:solidFill>
            <a:srgbClr val="DED1D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6902925" y="1527419"/>
            <a:ext cx="1531088" cy="2631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2765087" y="1527419"/>
            <a:ext cx="1531088" cy="2631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7"/>
          <p:cNvSpPr/>
          <p:nvPr/>
        </p:nvSpPr>
        <p:spPr>
          <a:xfrm>
            <a:off x="4834006" y="1527419"/>
            <a:ext cx="1531088" cy="26315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2349977" y="2792818"/>
            <a:ext cx="2923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4430630" y="2792818"/>
            <a:ext cx="2923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6476075" y="2792818"/>
            <a:ext cx="2923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1098663" y="1613650"/>
            <a:ext cx="701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7"/>
          <p:cNvSpPr/>
          <p:nvPr/>
        </p:nvSpPr>
        <p:spPr>
          <a:xfrm>
            <a:off x="2765086" y="1527417"/>
            <a:ext cx="1531088" cy="4532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3180077" y="1613650"/>
            <a:ext cx="701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7"/>
          <p:cNvSpPr/>
          <p:nvPr/>
        </p:nvSpPr>
        <p:spPr>
          <a:xfrm>
            <a:off x="4834004" y="1527417"/>
            <a:ext cx="1531088" cy="4532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5210297" y="1613650"/>
            <a:ext cx="778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7"/>
          <p:cNvSpPr/>
          <p:nvPr/>
        </p:nvSpPr>
        <p:spPr>
          <a:xfrm>
            <a:off x="6902922" y="1527417"/>
            <a:ext cx="1531088" cy="4532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7317874" y="1611675"/>
            <a:ext cx="701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737150" y="2792825"/>
            <a:ext cx="14901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F3F3F"/>
                </a:solidFill>
              </a:rPr>
              <a:t>교통사고 데이터 내 </a:t>
            </a:r>
            <a:endParaRPr sz="1100"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F3F3F"/>
                </a:solidFill>
              </a:rPr>
              <a:t>무의미한 컬럼 제거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2770900" y="2691125"/>
            <a:ext cx="1531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F3F3F"/>
                </a:solidFill>
              </a:rPr>
              <a:t>격자 데이터 통합</a:t>
            </a:r>
            <a:endParaRPr sz="1100"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F3F3F"/>
                </a:solidFill>
              </a:rPr>
              <a:t>+</a:t>
            </a:r>
            <a:endParaRPr sz="1100"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F3F3F"/>
                </a:solidFill>
              </a:rPr>
              <a:t>중복 격자 제거</a:t>
            </a:r>
            <a:endParaRPr sz="1100">
              <a:solidFill>
                <a:srgbClr val="3F3F3F"/>
              </a:solidFill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6926400" y="2589575"/>
            <a:ext cx="15312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hlink"/>
                </a:solidFill>
              </a:rPr>
              <a:t>격자 데이터와</a:t>
            </a:r>
            <a:endParaRPr sz="11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hlink"/>
                </a:solidFill>
              </a:rPr>
              <a:t>각종 시설물 </a:t>
            </a:r>
            <a:r>
              <a:rPr lang="ko" sz="1100">
                <a:solidFill>
                  <a:schemeClr val="hlink"/>
                </a:solidFill>
              </a:rPr>
              <a:t>매칭</a:t>
            </a:r>
            <a:endParaRPr sz="1100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100">
                <a:solidFill>
                  <a:schemeClr val="hlink"/>
                </a:solidFill>
              </a:rPr>
              <a:t>(음식점, 사업체수, 도로면적 등)</a:t>
            </a:r>
            <a:endParaRPr sz="1100">
              <a:solidFill>
                <a:schemeClr val="hlink"/>
              </a:solidFill>
            </a:endParaRPr>
          </a:p>
        </p:txBody>
      </p:sp>
      <p:sp>
        <p:nvSpPr>
          <p:cNvPr id="293" name="Google Shape;293;p37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4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4968500" y="2792829"/>
            <a:ext cx="12621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F3F3F"/>
                </a:solidFill>
              </a:rPr>
              <a:t>각종 시설물</a:t>
            </a:r>
            <a:endParaRPr sz="1100"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F3F3F"/>
                </a:solidFill>
              </a:rPr>
              <a:t>데이터 통합</a:t>
            </a:r>
            <a:endParaRPr sz="1100">
              <a:solidFill>
                <a:srgbClr val="3F3F3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441172" y="1610833"/>
            <a:ext cx="106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2400">
                <a:solidFill>
                  <a:schemeClr val="lt1"/>
                </a:solidFill>
              </a:rPr>
              <a:t>5</a:t>
            </a:r>
            <a:r>
              <a:rPr lang="ko" sz="2400">
                <a:solidFill>
                  <a:schemeClr val="lt1"/>
                </a:solidFill>
              </a:rPr>
              <a:t>.</a:t>
            </a: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데이터 분석 결과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39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p39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구별 교통사고 시각화</a:t>
            </a:r>
            <a:endParaRPr sz="1100"/>
          </a:p>
        </p:txBody>
      </p:sp>
      <p:sp>
        <p:nvSpPr>
          <p:cNvPr id="308" name="Google Shape;308;p39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p39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364550"/>
            <a:ext cx="7913799" cy="28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841188" y="4199187"/>
            <a:ext cx="7803300" cy="51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- 구별 교통사고가 가장 많이 일어나는 곳이 강남구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- 500m 격자별 교통사고 수 상위 5개 격자 또한 강남구에 몰려있음 ⇒ 강남구, 특히 교통사고 건수 상위 5개 격자를 위주로 분석 진행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40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p40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교통사고 다발지역 top 5 / 미발지역 비교 분석</a:t>
            </a:r>
            <a:endParaRPr sz="1100"/>
          </a:p>
        </p:txBody>
      </p:sp>
      <p:sp>
        <p:nvSpPr>
          <p:cNvPr id="321" name="Google Shape;321;p40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주변시설물, 교통시설물, 상권</a:t>
            </a:r>
            <a:endParaRPr sz="1200"/>
          </a:p>
        </p:txBody>
      </p:sp>
      <p:cxnSp>
        <p:nvCxnSpPr>
          <p:cNvPr id="325" name="Google Shape;325;p40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424825"/>
            <a:ext cx="7373350" cy="29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41"/>
          <p:cNvCxnSpPr/>
          <p:nvPr/>
        </p:nvCxnSpPr>
        <p:spPr>
          <a:xfrm>
            <a:off x="133350" y="626780"/>
            <a:ext cx="901065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2" name="Google Shape;332;p41"/>
          <p:cNvSpPr/>
          <p:nvPr/>
        </p:nvSpPr>
        <p:spPr>
          <a:xfrm>
            <a:off x="0" y="0"/>
            <a:ext cx="13335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교통사고 다발지역 top 5 / 미발지역 비교 분석</a:t>
            </a:r>
            <a:endParaRPr sz="1100"/>
          </a:p>
        </p:txBody>
      </p:sp>
      <p:sp>
        <p:nvSpPr>
          <p:cNvPr id="334" name="Google Shape;334;p41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35" name="Google Shape;335;p41"/>
          <p:cNvSpPr/>
          <p:nvPr/>
        </p:nvSpPr>
        <p:spPr>
          <a:xfrm>
            <a:off x="391253" y="968996"/>
            <a:ext cx="8534219" cy="38661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도로면적과 총인구수</a:t>
            </a:r>
            <a:endParaRPr sz="1200"/>
          </a:p>
        </p:txBody>
      </p:sp>
      <p:cxnSp>
        <p:nvCxnSpPr>
          <p:cNvPr id="338" name="Google Shape;338;p41"/>
          <p:cNvCxnSpPr/>
          <p:nvPr/>
        </p:nvCxnSpPr>
        <p:spPr>
          <a:xfrm>
            <a:off x="725672" y="1243294"/>
            <a:ext cx="582133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424825"/>
            <a:ext cx="504000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/>
        </p:nvSpPr>
        <p:spPr>
          <a:xfrm>
            <a:off x="6106350" y="2378725"/>
            <a:ext cx="24447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 미발 격자 : 한강, 공원, 산 등에 주로  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분포하기 때문에 주변 시설, 인구 거의 X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⇒  다발 격자가 주로 분포해있는 강남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지역내의 격자와 비교 수행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42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" name="Google Shape;346;p42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267978" y="-257625"/>
            <a:ext cx="6510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12121"/>
                </a:solidFill>
                <a:highlight>
                  <a:srgbClr val="FFFFFF"/>
                </a:highlight>
              </a:rPr>
              <a:t>강남구 내 상위 5개 격자 도로면적</a:t>
            </a:r>
            <a:endParaRPr sz="2400"/>
          </a:p>
        </p:txBody>
      </p:sp>
      <p:sp>
        <p:nvSpPr>
          <p:cNvPr id="348" name="Google Shape;348;p42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49" name="Google Shape;349;p42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2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352" name="Google Shape;352;p42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3" name="Google Shape;3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424825"/>
            <a:ext cx="4627150" cy="3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/>
        </p:nvSpPr>
        <p:spPr>
          <a:xfrm>
            <a:off x="6106375" y="2378700"/>
            <a:ext cx="24447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 상위 5개 격자 모두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도로면적이 70,000이상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⇒ 강남구 격자 중 도로면적이 70,000  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이상인 격자들만 추출해 비교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5" name="Google Shape;355;p42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도로면적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43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" name="Google Shape;361;p43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3"/>
          <p:cNvSpPr txBox="1"/>
          <p:nvPr/>
        </p:nvSpPr>
        <p:spPr>
          <a:xfrm>
            <a:off x="267978" y="-257625"/>
            <a:ext cx="6510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12121"/>
                </a:solidFill>
                <a:highlight>
                  <a:srgbClr val="FFFFFF"/>
                </a:highlight>
              </a:rPr>
              <a:t>강남구 내 도로면적이 70,000 이상인 격자 분석</a:t>
            </a:r>
            <a:endParaRPr sz="2400"/>
          </a:p>
        </p:txBody>
      </p:sp>
      <p:sp>
        <p:nvSpPr>
          <p:cNvPr id="363" name="Google Shape;363;p43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64" name="Google Shape;364;p43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교통사고수</a:t>
            </a:r>
            <a:endParaRPr sz="1200"/>
          </a:p>
        </p:txBody>
      </p:sp>
      <p:cxnSp>
        <p:nvCxnSpPr>
          <p:cNvPr id="367" name="Google Shape;367;p43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8" name="Google Shape;3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424825"/>
            <a:ext cx="468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 txBox="1"/>
          <p:nvPr/>
        </p:nvSpPr>
        <p:spPr>
          <a:xfrm>
            <a:off x="6086275" y="2344475"/>
            <a:ext cx="2444700" cy="140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같은 강남구에 속하고 도로면적이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70,000이상임에도 교통사고 수에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차이가 있음을 확인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해당하는 격자에서 상위 5개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(서울시 교통사고 상위 5개 격자와 동일)  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하위 5개 격자를 비교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p44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44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강남구 사고 상위/하위 5개 격자 비교</a:t>
            </a:r>
            <a:endParaRPr sz="1100"/>
          </a:p>
        </p:txBody>
      </p:sp>
      <p:sp>
        <p:nvSpPr>
          <p:cNvPr id="377" name="Google Shape;377;p44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78" name="Google Shape;378;p44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주변시설물, 교통시설물, 상권 비교</a:t>
            </a:r>
            <a:endParaRPr sz="1200"/>
          </a:p>
        </p:txBody>
      </p:sp>
      <p:cxnSp>
        <p:nvCxnSpPr>
          <p:cNvPr id="381" name="Google Shape;381;p44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98" y="1715698"/>
            <a:ext cx="7143751" cy="26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/>
          <p:nvPr/>
        </p:nvSpPr>
        <p:spPr>
          <a:xfrm>
            <a:off x="0" y="17775"/>
            <a:ext cx="4572000" cy="51435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130350" y="176480"/>
            <a:ext cx="6603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100"/>
          </a:p>
        </p:txBody>
      </p:sp>
      <p:grpSp>
        <p:nvGrpSpPr>
          <p:cNvPr id="144" name="Google Shape;144;p27"/>
          <p:cNvGrpSpPr/>
          <p:nvPr/>
        </p:nvGrpSpPr>
        <p:grpSpPr>
          <a:xfrm>
            <a:off x="1257339" y="492688"/>
            <a:ext cx="3314691" cy="392400"/>
            <a:chOff x="1320852" y="4758750"/>
            <a:chExt cx="4419588" cy="523200"/>
          </a:xfrm>
        </p:grpSpPr>
        <p:sp>
          <p:nvSpPr>
            <p:cNvPr id="145" name="Google Shape;145;p27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프로젝트 주제</a:t>
              </a:r>
              <a:endParaRPr sz="1100"/>
            </a:p>
          </p:txBody>
        </p:sp>
        <p:sp>
          <p:nvSpPr>
            <p:cNvPr id="146" name="Google Shape;146;p27"/>
            <p:cNvSpPr txBox="1"/>
            <p:nvPr/>
          </p:nvSpPr>
          <p:spPr>
            <a:xfrm>
              <a:off x="1320852" y="4758750"/>
              <a:ext cx="311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27"/>
          <p:cNvGrpSpPr/>
          <p:nvPr/>
        </p:nvGrpSpPr>
        <p:grpSpPr>
          <a:xfrm>
            <a:off x="1257339" y="1133021"/>
            <a:ext cx="3314691" cy="392400"/>
            <a:chOff x="1320852" y="4758750"/>
            <a:chExt cx="4419588" cy="523200"/>
          </a:xfrm>
        </p:grpSpPr>
        <p:sp>
          <p:nvSpPr>
            <p:cNvPr id="148" name="Google Shape;148;p27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기획의도 및 목표</a:t>
              </a:r>
              <a:endParaRPr sz="1100"/>
            </a:p>
          </p:txBody>
        </p:sp>
        <p:sp>
          <p:nvSpPr>
            <p:cNvPr id="149" name="Google Shape;149;p27"/>
            <p:cNvSpPr txBox="1"/>
            <p:nvPr/>
          </p:nvSpPr>
          <p:spPr>
            <a:xfrm>
              <a:off x="1320852" y="4758750"/>
              <a:ext cx="390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27"/>
          <p:cNvGrpSpPr/>
          <p:nvPr/>
        </p:nvGrpSpPr>
        <p:grpSpPr>
          <a:xfrm>
            <a:off x="1257345" y="1773362"/>
            <a:ext cx="3314691" cy="392400"/>
            <a:chOff x="1320852" y="4761883"/>
            <a:chExt cx="4419588" cy="523200"/>
          </a:xfrm>
        </p:grpSpPr>
        <p:sp>
          <p:nvSpPr>
            <p:cNvPr id="151" name="Google Shape;151;p27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데이터</a:t>
              </a:r>
              <a:endParaRPr sz="1100"/>
            </a:p>
          </p:txBody>
        </p:sp>
        <p:sp>
          <p:nvSpPr>
            <p:cNvPr id="152" name="Google Shape;152;p27"/>
            <p:cNvSpPr txBox="1"/>
            <p:nvPr/>
          </p:nvSpPr>
          <p:spPr>
            <a:xfrm>
              <a:off x="1320852" y="4761883"/>
              <a:ext cx="386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27"/>
          <p:cNvGrpSpPr/>
          <p:nvPr/>
        </p:nvGrpSpPr>
        <p:grpSpPr>
          <a:xfrm>
            <a:off x="1257345" y="2329484"/>
            <a:ext cx="3314691" cy="392400"/>
            <a:chOff x="1320852" y="4758750"/>
            <a:chExt cx="4419588" cy="523200"/>
          </a:xfrm>
        </p:grpSpPr>
        <p:sp>
          <p:nvSpPr>
            <p:cNvPr id="154" name="Google Shape;154;p27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전처리 및 정제</a:t>
              </a:r>
              <a:endParaRPr sz="1100"/>
            </a:p>
          </p:txBody>
        </p:sp>
        <p:sp>
          <p:nvSpPr>
            <p:cNvPr id="155" name="Google Shape;155;p27"/>
            <p:cNvSpPr txBox="1"/>
            <p:nvPr/>
          </p:nvSpPr>
          <p:spPr>
            <a:xfrm>
              <a:off x="1320852" y="4758750"/>
              <a:ext cx="405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27"/>
          <p:cNvGrpSpPr/>
          <p:nvPr/>
        </p:nvGrpSpPr>
        <p:grpSpPr>
          <a:xfrm>
            <a:off x="1257345" y="2912359"/>
            <a:ext cx="3314691" cy="392400"/>
            <a:chOff x="1320852" y="4758750"/>
            <a:chExt cx="4419588" cy="523200"/>
          </a:xfrm>
        </p:grpSpPr>
        <p:sp>
          <p:nvSpPr>
            <p:cNvPr id="157" name="Google Shape;157;p27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데이터 분석 결과</a:t>
              </a:r>
              <a:endParaRPr sz="1100"/>
            </a:p>
          </p:txBody>
        </p:sp>
        <p:sp>
          <p:nvSpPr>
            <p:cNvPr id="158" name="Google Shape;158;p27"/>
            <p:cNvSpPr txBox="1"/>
            <p:nvPr/>
          </p:nvSpPr>
          <p:spPr>
            <a:xfrm>
              <a:off x="1320852" y="4758750"/>
              <a:ext cx="405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</a:rPr>
                <a:t>5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27"/>
          <p:cNvGrpSpPr/>
          <p:nvPr/>
        </p:nvGrpSpPr>
        <p:grpSpPr>
          <a:xfrm>
            <a:off x="1257345" y="3470484"/>
            <a:ext cx="3314691" cy="392400"/>
            <a:chOff x="1320852" y="4758750"/>
            <a:chExt cx="4419588" cy="523200"/>
          </a:xfrm>
        </p:grpSpPr>
        <p:sp>
          <p:nvSpPr>
            <p:cNvPr id="160" name="Google Shape;160;p27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기대효과</a:t>
              </a:r>
              <a:endParaRPr sz="1100"/>
            </a:p>
          </p:txBody>
        </p:sp>
        <p:sp>
          <p:nvSpPr>
            <p:cNvPr id="161" name="Google Shape;161;p27"/>
            <p:cNvSpPr txBox="1"/>
            <p:nvPr/>
          </p:nvSpPr>
          <p:spPr>
            <a:xfrm>
              <a:off x="1320852" y="4758750"/>
              <a:ext cx="405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</a:rPr>
                <a:t>6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27"/>
          <p:cNvGrpSpPr/>
          <p:nvPr/>
        </p:nvGrpSpPr>
        <p:grpSpPr>
          <a:xfrm>
            <a:off x="1257345" y="4028596"/>
            <a:ext cx="3314691" cy="392400"/>
            <a:chOff x="1320852" y="4758750"/>
            <a:chExt cx="4419588" cy="523200"/>
          </a:xfrm>
        </p:grpSpPr>
        <p:sp>
          <p:nvSpPr>
            <p:cNvPr id="163" name="Google Shape;163;p27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한계점 및 추후 연구 과제</a:t>
              </a:r>
              <a:endParaRPr sz="11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1320852" y="4758750"/>
              <a:ext cx="405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</a:rPr>
                <a:t>7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45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8" name="Google Shape;388;p45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강남구 사고 상위/하위 5개 격자 비교</a:t>
            </a:r>
            <a:endParaRPr sz="1100"/>
          </a:p>
        </p:txBody>
      </p:sp>
      <p:sp>
        <p:nvSpPr>
          <p:cNvPr id="390" name="Google Shape;390;p45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91" name="Google Shape;391;p45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5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5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도로면적과 총인구수</a:t>
            </a:r>
            <a:endParaRPr sz="1200"/>
          </a:p>
        </p:txBody>
      </p:sp>
      <p:cxnSp>
        <p:nvCxnSpPr>
          <p:cNvPr id="394" name="Google Shape;394;p45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5" name="Google Shape;3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424825"/>
            <a:ext cx="5040001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5"/>
          <p:cNvSpPr txBox="1"/>
          <p:nvPr/>
        </p:nvSpPr>
        <p:spPr>
          <a:xfrm>
            <a:off x="6165650" y="2201700"/>
            <a:ext cx="2444700" cy="157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총인구수 평균은 하위 격자가 더 높다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그 외에 교통시설물 및 음식점, 주점 등은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교통사고 상위 5개의 격자 평균이 더 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높다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상권이 발달한 번화가에서 교통사고가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많이 일어났음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46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2" name="Google Shape;402;p46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6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강남구 사고 상위/하위 5개 격자 비교</a:t>
            </a:r>
            <a:endParaRPr sz="1100"/>
          </a:p>
        </p:txBody>
      </p:sp>
      <p:sp>
        <p:nvSpPr>
          <p:cNvPr id="404" name="Google Shape;404;p46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05" name="Google Shape;405;p46"/>
          <p:cNvSpPr/>
          <p:nvPr/>
        </p:nvSpPr>
        <p:spPr>
          <a:xfrm>
            <a:off x="391250" y="969000"/>
            <a:ext cx="8534100" cy="405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6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6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상관관계 시각화</a:t>
            </a:r>
            <a:endParaRPr sz="1200"/>
          </a:p>
        </p:txBody>
      </p:sp>
      <p:cxnSp>
        <p:nvCxnSpPr>
          <p:cNvPr id="408" name="Google Shape;408;p46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9" name="Google Shape;4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424825"/>
            <a:ext cx="4770850" cy="34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47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47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7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상위 5개 격자 교통사고 특성별 집계</a:t>
            </a:r>
            <a:endParaRPr sz="1100"/>
          </a:p>
        </p:txBody>
      </p:sp>
      <p:sp>
        <p:nvSpPr>
          <p:cNvPr id="417" name="Google Shape;417;p47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18" name="Google Shape;418;p47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7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7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요일과 주야간</a:t>
            </a:r>
            <a:endParaRPr sz="1200"/>
          </a:p>
        </p:txBody>
      </p:sp>
      <p:cxnSp>
        <p:nvCxnSpPr>
          <p:cNvPr id="421" name="Google Shape;421;p47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2" name="Google Shape;4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424813"/>
            <a:ext cx="50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/>
        </p:nvSpPr>
        <p:spPr>
          <a:xfrm>
            <a:off x="6165650" y="1751550"/>
            <a:ext cx="2444700" cy="230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  groupby 함수를 이용하여 ‘요일’과 ‘주야간’ 컬럼으로 그룹화하고, agg를 count로 설정하여 사고건수를 집계하였다. seaborn을 이용하여 바차트로 시각화하였다.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 금요일 주간에 사고가 가장 많이 일어났으며, 주말보다는 평일의 사고건수가 높고, 일요일을 제외하면 야간보다는 주간에 사고건수가 높다는 사실을 알 수 있다.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48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9" name="Google Shape;429;p48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8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상위 5개 격자 교통사고 특성별 집계</a:t>
            </a:r>
            <a:endParaRPr sz="1100"/>
          </a:p>
        </p:txBody>
      </p:sp>
      <p:sp>
        <p:nvSpPr>
          <p:cNvPr id="431" name="Google Shape;431;p48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32" name="Google Shape;432;p48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8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시간과 대상</a:t>
            </a:r>
            <a:endParaRPr sz="1200"/>
          </a:p>
        </p:txBody>
      </p:sp>
      <p:cxnSp>
        <p:nvCxnSpPr>
          <p:cNvPr id="435" name="Google Shape;435;p48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6" name="Google Shape;4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388" y="1243300"/>
            <a:ext cx="5449825" cy="252402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8"/>
          <p:cNvSpPr txBox="1"/>
          <p:nvPr/>
        </p:nvSpPr>
        <p:spPr>
          <a:xfrm>
            <a:off x="548750" y="3878450"/>
            <a:ext cx="8219100" cy="69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-  차대사람보다는 차대차의 교통사고 건수가 월등하게 높다.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-  차대차의 사고건수는 11시-12시, 17시-19시 사이가 높은 것을 알 수 있다.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-  차대사람의 사고건수는 13시, 19시가 높다.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49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3" name="Google Shape;443;p49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9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상위 5개 격자 교통사고 특성별 집계</a:t>
            </a:r>
            <a:endParaRPr sz="1100"/>
          </a:p>
        </p:txBody>
      </p:sp>
      <p:sp>
        <p:nvSpPr>
          <p:cNvPr id="445" name="Google Shape;445;p49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46" name="Google Shape;446;p49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9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9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사고 경위</a:t>
            </a:r>
            <a:endParaRPr sz="1200"/>
          </a:p>
        </p:txBody>
      </p:sp>
      <p:cxnSp>
        <p:nvCxnSpPr>
          <p:cNvPr id="449" name="Google Shape;449;p49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50" name="Google Shape;4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424825"/>
            <a:ext cx="50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/>
          <p:nvPr/>
        </p:nvSpPr>
        <p:spPr>
          <a:xfrm>
            <a:off x="6086275" y="2204800"/>
            <a:ext cx="2444700" cy="122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 사고경위에 따른 사고건수 집계에 따르면 안전운전 불이행으로 인한 사고가 가장 많았고, 다음으로 안전거리 미확보와 신호위반이 높았다. 안전운전을 위하여 개개인에 대한 안전교육이 강화되어야 한다.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0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50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0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상위 5개 격자 교통사고 특성별 집계</a:t>
            </a:r>
            <a:endParaRPr sz="1100"/>
          </a:p>
        </p:txBody>
      </p:sp>
      <p:sp>
        <p:nvSpPr>
          <p:cNvPr id="459" name="Google Shape;459;p50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60" name="Google Shape;460;p50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0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0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대상과 사고 유형</a:t>
            </a:r>
            <a:endParaRPr sz="1200"/>
          </a:p>
        </p:txBody>
      </p:sp>
      <p:cxnSp>
        <p:nvCxnSpPr>
          <p:cNvPr id="463" name="Google Shape;463;p50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4" name="Google Shape;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424825"/>
            <a:ext cx="50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 txBox="1"/>
          <p:nvPr/>
        </p:nvSpPr>
        <p:spPr>
          <a:xfrm>
            <a:off x="6054550" y="2378700"/>
            <a:ext cx="24447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- 차대차의 사고유형은 기타, 측면충돌, 추돌 순으로 많았으며, 차대사람의 사고유형은 횡단중, 길가장자리구역통행중, 보도통행중 순으로 많음을 알 수 있다.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0" name="Google Shape;470;p51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1" name="Google Shape;471;p51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1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상위 5개 격자 교통사고 특성별 집계</a:t>
            </a:r>
            <a:endParaRPr sz="1100"/>
          </a:p>
        </p:txBody>
      </p:sp>
      <p:sp>
        <p:nvSpPr>
          <p:cNvPr id="473" name="Google Shape;473;p51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74" name="Google Shape;474;p51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1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1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도로 형태</a:t>
            </a:r>
            <a:endParaRPr sz="1200"/>
          </a:p>
        </p:txBody>
      </p:sp>
      <p:cxnSp>
        <p:nvCxnSpPr>
          <p:cNvPr id="477" name="Google Shape;477;p51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78" name="Google Shape;4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424825"/>
            <a:ext cx="50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1"/>
          <p:cNvSpPr txBox="1"/>
          <p:nvPr/>
        </p:nvSpPr>
        <p:spPr>
          <a:xfrm>
            <a:off x="6054525" y="2555700"/>
            <a:ext cx="2444700" cy="69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도로형태에 따른 사고건수 집계는 단일로, 교차로안, 교차로부근 순으로 높게 나타났다.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4" name="Google Shape;484;p52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52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2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상위 5개 격자 교통사고 특성별 집계</a:t>
            </a:r>
            <a:endParaRPr sz="1100"/>
          </a:p>
        </p:txBody>
      </p:sp>
      <p:sp>
        <p:nvSpPr>
          <p:cNvPr id="487" name="Google Shape;487;p52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88" name="Google Shape;488;p52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2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2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가해차종과 피해차종</a:t>
            </a:r>
            <a:endParaRPr sz="1200"/>
          </a:p>
        </p:txBody>
      </p:sp>
      <p:cxnSp>
        <p:nvCxnSpPr>
          <p:cNvPr id="491" name="Google Shape;491;p52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92" name="Google Shape;4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424825"/>
            <a:ext cx="50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2"/>
          <p:cNvSpPr txBox="1"/>
          <p:nvPr/>
        </p:nvSpPr>
        <p:spPr>
          <a:xfrm>
            <a:off x="6102150" y="2378700"/>
            <a:ext cx="24447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가해차종과 피해차종 모두 승용의 비율이 압도적으로 높음을 알 수 있다. 이는 차대차의 교통사고 비율이 높기 때문이다. 두번째로 높은 피해차종은 보행자, 세번째는 이륜으로 나타났다.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53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9" name="Google Shape;499;p53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교통사고 유형별 중대사고비율</a:t>
            </a:r>
            <a:endParaRPr sz="1100"/>
          </a:p>
        </p:txBody>
      </p:sp>
      <p:sp>
        <p:nvSpPr>
          <p:cNvPr id="501" name="Google Shape;501;p53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02" name="Google Shape;502;p53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3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3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사고경위</a:t>
            </a:r>
            <a:endParaRPr sz="1200"/>
          </a:p>
        </p:txBody>
      </p:sp>
      <p:cxnSp>
        <p:nvCxnSpPr>
          <p:cNvPr id="505" name="Google Shape;505;p53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6" name="Google Shape;5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424825"/>
            <a:ext cx="396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3"/>
          <p:cNvSpPr txBox="1"/>
          <p:nvPr/>
        </p:nvSpPr>
        <p:spPr>
          <a:xfrm>
            <a:off x="5663350" y="1713300"/>
            <a:ext cx="2444700" cy="230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사망사고 발생빈도가 매우 작아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사망사고만 단독으로 분석하는 것이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무의미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사망사고+중상사고 = 중대사고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(중대사고건수/전체사고건수)*100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 중대사고비율(%)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교통사고 다발 상위 5개 구역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기타 사유 중대사고 ↓ 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중앙선침범 중대사고 ↑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" name="Google Shape;512;p54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3" name="Google Shape;513;p54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4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교통사고 유형별 중대사고비율</a:t>
            </a:r>
            <a:endParaRPr sz="1100"/>
          </a:p>
        </p:txBody>
      </p:sp>
      <p:sp>
        <p:nvSpPr>
          <p:cNvPr id="515" name="Google Shape;515;p54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16" name="Google Shape;516;p54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4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4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노면상태</a:t>
            </a:r>
            <a:endParaRPr sz="1200"/>
          </a:p>
        </p:txBody>
      </p:sp>
      <p:cxnSp>
        <p:nvCxnSpPr>
          <p:cNvPr id="519" name="Google Shape;519;p54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0" name="Google Shape;5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424825"/>
            <a:ext cx="396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4"/>
          <p:cNvSpPr txBox="1"/>
          <p:nvPr/>
        </p:nvSpPr>
        <p:spPr>
          <a:xfrm>
            <a:off x="5643250" y="2005350"/>
            <a:ext cx="2444700" cy="113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포장-적설 도로일 때 전체 지역에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비해 매우 높은 중대사고율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다른 노면상태에서는 전체적으로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유사한 경향성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441172" y="1610833"/>
            <a:ext cx="106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r>
              <a:rPr lang="ko" sz="2400">
                <a:solidFill>
                  <a:schemeClr val="lt1"/>
                </a:solidFill>
              </a:rPr>
              <a:t>.</a:t>
            </a: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프로젝트 주제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55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7" name="Google Shape;527;p55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5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교통사고 유형별 중대사고비율</a:t>
            </a:r>
            <a:endParaRPr sz="1100"/>
          </a:p>
        </p:txBody>
      </p:sp>
      <p:sp>
        <p:nvSpPr>
          <p:cNvPr id="529" name="Google Shape;529;p55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30" name="Google Shape;530;p55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5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5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사고대상</a:t>
            </a:r>
            <a:endParaRPr sz="1200"/>
          </a:p>
        </p:txBody>
      </p:sp>
      <p:cxnSp>
        <p:nvCxnSpPr>
          <p:cNvPr id="533" name="Google Shape;533;p55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4" name="Google Shape;5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449488"/>
            <a:ext cx="396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/>
        </p:nvSpPr>
        <p:spPr>
          <a:xfrm>
            <a:off x="5663375" y="2005350"/>
            <a:ext cx="2444700" cy="113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차대사람, 차대차 : 전체 지역에 비해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중대사고비율 상대적으로 작음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차량 단독 : 전체 지역보다도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중대사고비율 높음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0" name="Google Shape;540;p56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1" name="Google Shape;541;p56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6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교통사고 유형별 중대사고비율</a:t>
            </a:r>
            <a:endParaRPr sz="1100"/>
          </a:p>
        </p:txBody>
      </p:sp>
      <p:sp>
        <p:nvSpPr>
          <p:cNvPr id="543" name="Google Shape;543;p56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44" name="Google Shape;544;p56"/>
          <p:cNvSpPr/>
          <p:nvPr/>
        </p:nvSpPr>
        <p:spPr>
          <a:xfrm>
            <a:off x="391250" y="969000"/>
            <a:ext cx="8534100" cy="402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6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6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사고유형</a:t>
            </a:r>
            <a:endParaRPr sz="1200"/>
          </a:p>
        </p:txBody>
      </p:sp>
      <p:cxnSp>
        <p:nvCxnSpPr>
          <p:cNvPr id="547" name="Google Shape;547;p56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424825"/>
            <a:ext cx="3960000" cy="34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6"/>
          <p:cNvSpPr txBox="1"/>
          <p:nvPr/>
        </p:nvSpPr>
        <p:spPr>
          <a:xfrm>
            <a:off x="5743750" y="1597050"/>
            <a:ext cx="2444700" cy="2106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교통사고 다발 5개 구역에서는  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보도통행중이나 정면충돌이 원인이된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중대사고 X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길가장자리구역통행중이나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측면충돌로 인한 중대사고 비율은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전체 지역에 비해 낮은 편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공작물충돌에 의한 중대사고 비율은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50%에 육박하므로 주의 필요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4" name="Google Shape;554;p57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5" name="Google Shape;555;p57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7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교통사고 유형별 중대사고비율</a:t>
            </a:r>
            <a:endParaRPr sz="1100"/>
          </a:p>
        </p:txBody>
      </p:sp>
      <p:sp>
        <p:nvSpPr>
          <p:cNvPr id="557" name="Google Shape;557;p57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58" name="Google Shape;558;p57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7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7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요일</a:t>
            </a:r>
            <a:endParaRPr sz="1200"/>
          </a:p>
        </p:txBody>
      </p:sp>
      <p:cxnSp>
        <p:nvCxnSpPr>
          <p:cNvPr id="561" name="Google Shape;561;p57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2" name="Google Shape;5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75" y="1424825"/>
            <a:ext cx="396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7"/>
          <p:cNvSpPr txBox="1"/>
          <p:nvPr/>
        </p:nvSpPr>
        <p:spPr>
          <a:xfrm>
            <a:off x="5723625" y="2140950"/>
            <a:ext cx="2444700" cy="152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사고 건수 집계에서는 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금요일 주간에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사고가 가장 많이 일어났으며,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주말보다는 평일의 사고건수가 높다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중대사고비율은 건수와는 관계없이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전체지역, 사고다발 5개 격자지역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모두 고르게 분포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8" name="Google Shape;568;p58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9" name="Google Shape;569;p58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8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운전시 유의해야 할 구역</a:t>
            </a:r>
            <a:endParaRPr sz="1100"/>
          </a:p>
        </p:txBody>
      </p:sp>
      <p:sp>
        <p:nvSpPr>
          <p:cNvPr id="571" name="Google Shape;571;p58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72" name="Google Shape;572;p58"/>
          <p:cNvSpPr/>
          <p:nvPr/>
        </p:nvSpPr>
        <p:spPr>
          <a:xfrm>
            <a:off x="314478" y="8393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8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8"/>
          <p:cNvSpPr txBox="1"/>
          <p:nvPr/>
        </p:nvSpPr>
        <p:spPr>
          <a:xfrm>
            <a:off x="684975" y="4156800"/>
            <a:ext cx="7945500" cy="5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차대차 사고의 경우, 사거리에서 많은 사고가 발생하였다.따라서 위의 교통사고 분포가 몰려있는 사거리를 차량 탑승 중일 때 교통사고 위험지역으로 선정하였다. 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5" name="Google Shape;57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675" y="903574"/>
            <a:ext cx="3581905" cy="319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0" name="Google Shape;580;p59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1" name="Google Shape;581;p59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9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보행시 유의해야 할 구역</a:t>
            </a:r>
            <a:endParaRPr sz="1100"/>
          </a:p>
        </p:txBody>
      </p:sp>
      <p:sp>
        <p:nvSpPr>
          <p:cNvPr id="583" name="Google Shape;583;p59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84" name="Google Shape;584;p59"/>
          <p:cNvSpPr/>
          <p:nvPr/>
        </p:nvSpPr>
        <p:spPr>
          <a:xfrm>
            <a:off x="371553" y="83564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59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9"/>
          <p:cNvSpPr txBox="1"/>
          <p:nvPr/>
        </p:nvSpPr>
        <p:spPr>
          <a:xfrm>
            <a:off x="684975" y="4156800"/>
            <a:ext cx="7945500" cy="5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차대사람 사고의 경우, 골목길에서 많은 사고가 발생하였다.따라서 위의 교통사고 분포가 몰려있는 골목길을 보행 중일 때 교통사고 위험지역으로 선정하였다. 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7" name="Google Shape;5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725" y="905625"/>
            <a:ext cx="3609425" cy="32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" name="Google Shape;592;p60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3" name="Google Shape;593;p60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60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교통사고 다발지 특성</a:t>
            </a:r>
            <a:endParaRPr sz="1100"/>
          </a:p>
        </p:txBody>
      </p:sp>
      <p:sp>
        <p:nvSpPr>
          <p:cNvPr id="595" name="Google Shape;595;p60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96" name="Google Shape;596;p60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0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0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599" name="Google Shape;599;p60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0" name="Google Shape;600;p60"/>
          <p:cNvSpPr txBox="1"/>
          <p:nvPr/>
        </p:nvSpPr>
        <p:spPr>
          <a:xfrm>
            <a:off x="6383050" y="1331550"/>
            <a:ext cx="2274600" cy="22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고속도로와 같이 도로가 많이  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포함되어있는 지역보다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음식점 및 주점 등의 상권이 발달한   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지역의 교통사고가 더 많이 일어남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 사고 상위 5개 구역을 보면 하위 5개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구역보다 안전표지, 횡단보도,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음향신호기 등 시설물의 개수가 더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많다.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 따라서, 사람들의 상권 이용과 교통사고가 관련이 있다고 판단된다.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1" name="Google Shape;6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38" y="1013787"/>
            <a:ext cx="2534137" cy="17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50" y="2701488"/>
            <a:ext cx="573405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0"/>
          <p:cNvSpPr txBox="1"/>
          <p:nvPr/>
        </p:nvSpPr>
        <p:spPr>
          <a:xfrm>
            <a:off x="2965200" y="2211838"/>
            <a:ext cx="32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◀ 교통사고 상위 5개 격자 요일/주야간별 교통사고 건수</a:t>
            </a:r>
            <a:endParaRPr/>
          </a:p>
        </p:txBody>
      </p:sp>
      <p:sp>
        <p:nvSpPr>
          <p:cNvPr id="604" name="Google Shape;604;p60"/>
          <p:cNvSpPr txBox="1"/>
          <p:nvPr/>
        </p:nvSpPr>
        <p:spPr>
          <a:xfrm>
            <a:off x="6178800" y="4240125"/>
            <a:ext cx="270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◀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도로면적 70,000m</a:t>
            </a:r>
            <a:r>
              <a:rPr b="1"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²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 강남구 격자 비교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9" name="Google Shape;609;p61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0" name="Google Shape;610;p61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1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400">
                <a:solidFill>
                  <a:srgbClr val="262626"/>
                </a:solidFill>
              </a:rPr>
              <a:t>결론</a:t>
            </a:r>
            <a:endParaRPr sz="1100"/>
          </a:p>
        </p:txBody>
      </p:sp>
      <p:sp>
        <p:nvSpPr>
          <p:cNvPr id="612" name="Google Shape;612;p61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613" name="Google Shape;613;p61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1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61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결론</a:t>
            </a:r>
            <a:endParaRPr sz="1200"/>
          </a:p>
        </p:txBody>
      </p:sp>
      <p:cxnSp>
        <p:nvCxnSpPr>
          <p:cNvPr id="616" name="Google Shape;616;p61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7" name="Google Shape;617;p61"/>
          <p:cNvSpPr/>
          <p:nvPr/>
        </p:nvSpPr>
        <p:spPr>
          <a:xfrm>
            <a:off x="741350" y="1291900"/>
            <a:ext cx="7833900" cy="32802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자동차로 인한 교통사고의 대부분은 운전자의 과실에 의한 사고원인으로 나타났다. 사고경위에 따른 교통사고의 원인에서 안전운전의무불이행, 안전거리미확보, 신호위반 순으로 가장 많은 비중을 차지하고 있으며 교통사고의 주된 원인으로 볼 수 있다. 전체적으로 교통안전에 대한 의식과 교통안전문화에 대한 수준이 낮은 실정이며, 개개인에 대한 안전교육이 강화되어야 한다.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TOP5 지역의 경우 포장-적설 노면 상태일 경우 매우 높은 중대사고 비율을 보인다. 눈 오는 날 제동 거리가 길어지고, 운전 시야가 방해를 받기 때문에 제설 대응 방안이 필요하다.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TOP5 지역의 경우 공작물충돌에 의한 중대사고 비율은 50%에 육박하므로 공작물충돌을 방지할 수 있는 대응 방안이 필요하다. 최소한의 도로변 안전 지역이 확보되어야 하고, 이를 위해 공작물 설치 매뉴얼을 정비하는 등 법제도 및 행정절차를 선진화해야 한다.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TOP5 지역의 경우 기타 사유로 인한 비율은 상당히 낮은 반면 중앙선 침범에 의한 중대사고비율이 상당히 높으므로 중앙선침범에 대한 강력한 단속이 필요하다.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2"/>
          <p:cNvSpPr txBox="1"/>
          <p:nvPr/>
        </p:nvSpPr>
        <p:spPr>
          <a:xfrm>
            <a:off x="441172" y="1610833"/>
            <a:ext cx="106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2400">
                <a:solidFill>
                  <a:schemeClr val="lt1"/>
                </a:solidFill>
              </a:rPr>
              <a:t>6</a:t>
            </a:r>
            <a:r>
              <a:rPr lang="ko" sz="2400">
                <a:solidFill>
                  <a:schemeClr val="lt1"/>
                </a:solidFill>
              </a:rPr>
              <a:t>.</a:t>
            </a: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2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기대효과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8" name="Google Shape;628;p63"/>
          <p:cNvCxnSpPr/>
          <p:nvPr/>
        </p:nvCxnSpPr>
        <p:spPr>
          <a:xfrm>
            <a:off x="133350" y="626780"/>
            <a:ext cx="901065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9" name="Google Shape;629;p63"/>
          <p:cNvSpPr/>
          <p:nvPr/>
        </p:nvSpPr>
        <p:spPr>
          <a:xfrm>
            <a:off x="0" y="0"/>
            <a:ext cx="13335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3"/>
          <p:cNvSpPr txBox="1"/>
          <p:nvPr/>
        </p:nvSpPr>
        <p:spPr>
          <a:xfrm>
            <a:off x="247208" y="83644"/>
            <a:ext cx="2350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기대 효과</a:t>
            </a:r>
            <a:endParaRPr sz="1100"/>
          </a:p>
        </p:txBody>
      </p:sp>
      <p:grpSp>
        <p:nvGrpSpPr>
          <p:cNvPr id="631" name="Google Shape;631;p63"/>
          <p:cNvGrpSpPr/>
          <p:nvPr/>
        </p:nvGrpSpPr>
        <p:grpSpPr>
          <a:xfrm>
            <a:off x="2386330" y="1217225"/>
            <a:ext cx="4391559" cy="2700000"/>
            <a:chOff x="3141134" y="1907446"/>
            <a:chExt cx="5855412" cy="3600000"/>
          </a:xfrm>
        </p:grpSpPr>
        <p:sp>
          <p:nvSpPr>
            <p:cNvPr id="632" name="Google Shape;632;p63"/>
            <p:cNvSpPr/>
            <p:nvPr/>
          </p:nvSpPr>
          <p:spPr>
            <a:xfrm>
              <a:off x="3141134" y="1907446"/>
              <a:ext cx="3600000" cy="36000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3"/>
            <p:cNvSpPr/>
            <p:nvPr/>
          </p:nvSpPr>
          <p:spPr>
            <a:xfrm>
              <a:off x="5396546" y="1907446"/>
              <a:ext cx="3600000" cy="3600000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63"/>
          <p:cNvSpPr txBox="1"/>
          <p:nvPr/>
        </p:nvSpPr>
        <p:spPr>
          <a:xfrm>
            <a:off x="2597694" y="2429398"/>
            <a:ext cx="1533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공공기관</a:t>
            </a:r>
            <a:endParaRPr sz="1100"/>
          </a:p>
        </p:txBody>
      </p:sp>
      <p:sp>
        <p:nvSpPr>
          <p:cNvPr id="635" name="Google Shape;635;p63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6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3"/>
          <p:cNvSpPr txBox="1"/>
          <p:nvPr/>
        </p:nvSpPr>
        <p:spPr>
          <a:xfrm>
            <a:off x="262788" y="1612925"/>
            <a:ext cx="1994100" cy="190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➤ </a:t>
            </a:r>
            <a:r>
              <a:rPr lang="ko"/>
              <a:t>교통사고 관련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요인제공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➤ </a:t>
            </a:r>
            <a:r>
              <a:rPr lang="ko"/>
              <a:t>사고 다발지 이해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➤ </a:t>
            </a:r>
            <a:r>
              <a:rPr lang="ko"/>
              <a:t>시설물 설치 및 교통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순찰 등의 안전 대책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마련에 도움</a:t>
            </a:r>
            <a:endParaRPr/>
          </a:p>
        </p:txBody>
      </p:sp>
      <p:sp>
        <p:nvSpPr>
          <p:cNvPr id="637" name="Google Shape;637;p63"/>
          <p:cNvSpPr txBox="1"/>
          <p:nvPr/>
        </p:nvSpPr>
        <p:spPr>
          <a:xfrm>
            <a:off x="5133469" y="2429398"/>
            <a:ext cx="1533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교통플랫폼</a:t>
            </a:r>
            <a:endParaRPr sz="1100"/>
          </a:p>
        </p:txBody>
      </p:sp>
      <p:sp>
        <p:nvSpPr>
          <p:cNvPr id="638" name="Google Shape;638;p63"/>
          <p:cNvSpPr txBox="1"/>
          <p:nvPr/>
        </p:nvSpPr>
        <p:spPr>
          <a:xfrm>
            <a:off x="6922925" y="1509600"/>
            <a:ext cx="1994100" cy="255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➤ </a:t>
            </a:r>
            <a:r>
              <a:rPr lang="ko"/>
              <a:t>기존 사고다발지역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외 교통사고발생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확률이 높은 지역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정보 제공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➤ </a:t>
            </a:r>
            <a:r>
              <a:rPr lang="ko"/>
              <a:t>교통플랫폼을 통해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운전자들에게 정보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제공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➤ </a:t>
            </a:r>
            <a:r>
              <a:rPr lang="ko"/>
              <a:t>사고 위험을 낮출 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있음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4"/>
          <p:cNvSpPr txBox="1"/>
          <p:nvPr/>
        </p:nvSpPr>
        <p:spPr>
          <a:xfrm>
            <a:off x="441172" y="1610833"/>
            <a:ext cx="106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2400">
                <a:solidFill>
                  <a:schemeClr val="lt1"/>
                </a:solidFill>
              </a:rPr>
              <a:t>7</a:t>
            </a:r>
            <a:r>
              <a:rPr lang="ko" sz="2400">
                <a:solidFill>
                  <a:schemeClr val="lt1"/>
                </a:solidFill>
              </a:rPr>
              <a:t>.</a:t>
            </a: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4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한계점 및 추후 연구 과제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9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29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247197" y="83650"/>
            <a:ext cx="3439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프로젝트 주제</a:t>
            </a:r>
            <a:endParaRPr sz="1100"/>
          </a:p>
        </p:txBody>
      </p:sp>
      <p:sp>
        <p:nvSpPr>
          <p:cNvPr id="178" name="Google Shape;178;p29"/>
          <p:cNvSpPr txBox="1"/>
          <p:nvPr/>
        </p:nvSpPr>
        <p:spPr>
          <a:xfrm rot="5400000">
            <a:off x="-634416" y="598624"/>
            <a:ext cx="138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958821" y="1535960"/>
            <a:ext cx="876300" cy="7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2016096" y="1535960"/>
            <a:ext cx="6181800" cy="7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1221948" y="1676117"/>
            <a:ext cx="296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2208937" y="1710825"/>
            <a:ext cx="5566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</a:rPr>
              <a:t>서울시 내 교통사고 특성 분석 </a:t>
            </a:r>
            <a:endParaRPr sz="1100"/>
          </a:p>
        </p:txBody>
      </p:sp>
      <p:sp>
        <p:nvSpPr>
          <p:cNvPr id="183" name="Google Shape;183;p29"/>
          <p:cNvSpPr/>
          <p:nvPr/>
        </p:nvSpPr>
        <p:spPr>
          <a:xfrm>
            <a:off x="958821" y="2525585"/>
            <a:ext cx="876300" cy="78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2016096" y="2525585"/>
            <a:ext cx="6181800" cy="78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1229924" y="2673497"/>
            <a:ext cx="296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958821" y="3515211"/>
            <a:ext cx="876300" cy="78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2016096" y="3515211"/>
            <a:ext cx="6181800" cy="78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1229924" y="3663122"/>
            <a:ext cx="296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2208939" y="3674150"/>
            <a:ext cx="598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</a:rPr>
              <a:t>보행시/운전시 유의해야 할 구역 분석</a:t>
            </a:r>
            <a:endParaRPr sz="1100"/>
          </a:p>
        </p:txBody>
      </p:sp>
      <p:sp>
        <p:nvSpPr>
          <p:cNvPr id="190" name="Google Shape;190;p29"/>
          <p:cNvSpPr txBox="1"/>
          <p:nvPr/>
        </p:nvSpPr>
        <p:spPr>
          <a:xfrm>
            <a:off x="2208937" y="2697775"/>
            <a:ext cx="5566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</a:rPr>
              <a:t>교통사고 다발/미발 구역 비교 분석</a:t>
            </a:r>
            <a:r>
              <a:rPr lang="ko" sz="2400">
                <a:solidFill>
                  <a:schemeClr val="lt1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9" name="Google Shape;649;p65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0" name="Google Shape;650;p65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5"/>
          <p:cNvSpPr txBox="1"/>
          <p:nvPr/>
        </p:nvSpPr>
        <p:spPr>
          <a:xfrm>
            <a:off x="247203" y="83650"/>
            <a:ext cx="6510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400">
                <a:solidFill>
                  <a:srgbClr val="262626"/>
                </a:solidFill>
              </a:rPr>
              <a:t>한계점 및 추후 연구 과제</a:t>
            </a:r>
            <a:endParaRPr sz="1100"/>
          </a:p>
        </p:txBody>
      </p:sp>
      <p:sp>
        <p:nvSpPr>
          <p:cNvPr id="652" name="Google Shape;652;p65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5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653" name="Google Shape;653;p65"/>
          <p:cNvSpPr/>
          <p:nvPr/>
        </p:nvSpPr>
        <p:spPr>
          <a:xfrm>
            <a:off x="391253" y="968996"/>
            <a:ext cx="8534100" cy="386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5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5"/>
          <p:cNvSpPr txBox="1"/>
          <p:nvPr/>
        </p:nvSpPr>
        <p:spPr>
          <a:xfrm>
            <a:off x="629578" y="99206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한계점</a:t>
            </a:r>
            <a:endParaRPr sz="1200"/>
          </a:p>
        </p:txBody>
      </p:sp>
      <p:cxnSp>
        <p:nvCxnSpPr>
          <p:cNvPr id="656" name="Google Shape;656;p65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7" name="Google Shape;657;p65"/>
          <p:cNvSpPr/>
          <p:nvPr/>
        </p:nvSpPr>
        <p:spPr>
          <a:xfrm>
            <a:off x="741350" y="1326242"/>
            <a:ext cx="7833900" cy="1793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- 서울시 유동인구의 데이터를 구할 수 없으므로(유료 or 일부 통신사에서 제공하므로 일반화 불가) 상권 데이터를 분석하였다.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- </a:t>
            </a:r>
            <a:r>
              <a:rPr lang="ko" sz="1100">
                <a:solidFill>
                  <a:schemeClr val="dk1"/>
                </a:solidFill>
              </a:rPr>
              <a:t>독립변수의 한계가 있다. 현재 경찰청에서 제공하는 데이터는 도로의 종류에 대해 단일로, 교차로 등 특성을 파악하기 어려운 일반화된 정보만이 기재되었다. 또한 사고 유형중에는 ‘기타’가 가장 많았으므로 정확한 사고 유형 파악이 불가능하였다.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- 교통량을 제한하여 분석하기 위해 도로면적을 제한했는데 도로의 면적이 넓다고 교통량이 많은 것은 아니기 때문에 교통량 관련 추가적인 데이터가 필요하다. 이를 통해 교통량 대비 교통사고를 분석한다면 </a:t>
            </a:r>
            <a:r>
              <a:rPr lang="ko" sz="1100">
                <a:solidFill>
                  <a:schemeClr val="dk1"/>
                </a:solidFill>
              </a:rPr>
              <a:t>관계있는 특성을 더 정확하게 찾을 수 있을 것이다.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58" name="Google Shape;658;p65"/>
          <p:cNvSpPr txBox="1"/>
          <p:nvPr/>
        </p:nvSpPr>
        <p:spPr>
          <a:xfrm>
            <a:off x="629578" y="3358159"/>
            <a:ext cx="2619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추후 연구 과제</a:t>
            </a:r>
            <a:endParaRPr sz="1200"/>
          </a:p>
        </p:txBody>
      </p:sp>
      <p:cxnSp>
        <p:nvCxnSpPr>
          <p:cNvPr id="659" name="Google Shape;659;p65"/>
          <p:cNvCxnSpPr/>
          <p:nvPr/>
        </p:nvCxnSpPr>
        <p:spPr>
          <a:xfrm>
            <a:off x="725728" y="3611959"/>
            <a:ext cx="12138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0" name="Google Shape;660;p65"/>
          <p:cNvSpPr/>
          <p:nvPr/>
        </p:nvSpPr>
        <p:spPr>
          <a:xfrm>
            <a:off x="721650" y="3721515"/>
            <a:ext cx="7833900" cy="837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- 군집분석을 통해 교통사고 유형별로 격자를 군집화하여 분석할 수 있다. 기존 분석은 교통사고를 하나의 교통사고로 판단했는데 이를 군집화한다면 격자 군집별로 세부 특성을 파악할 수 있을 것으로 기대된다.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6"/>
          <p:cNvSpPr/>
          <p:nvPr/>
        </p:nvSpPr>
        <p:spPr>
          <a:xfrm>
            <a:off x="2369820" y="2070735"/>
            <a:ext cx="4446270" cy="10020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6"/>
          <p:cNvSpPr txBox="1"/>
          <p:nvPr/>
        </p:nvSpPr>
        <p:spPr>
          <a:xfrm>
            <a:off x="3480150" y="1516380"/>
            <a:ext cx="2225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6"/>
          <p:cNvSpPr txBox="1"/>
          <p:nvPr/>
        </p:nvSpPr>
        <p:spPr>
          <a:xfrm>
            <a:off x="2915777" y="2306293"/>
            <a:ext cx="33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</a:rPr>
              <a:t>감사합니다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441172" y="1610833"/>
            <a:ext cx="106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2400">
                <a:solidFill>
                  <a:schemeClr val="lt1"/>
                </a:solidFill>
              </a:rPr>
              <a:t>2.</a:t>
            </a: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기획의도 및 목표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1"/>
          <p:cNvGrpSpPr/>
          <p:nvPr/>
        </p:nvGrpSpPr>
        <p:grpSpPr>
          <a:xfrm>
            <a:off x="1069734" y="138991"/>
            <a:ext cx="2327280" cy="2884309"/>
            <a:chOff x="883920" y="1102360"/>
            <a:chExt cx="3586500" cy="4444920"/>
          </a:xfrm>
        </p:grpSpPr>
        <p:sp>
          <p:nvSpPr>
            <p:cNvPr id="202" name="Google Shape;202;p31"/>
            <p:cNvSpPr/>
            <p:nvPr/>
          </p:nvSpPr>
          <p:spPr>
            <a:xfrm>
              <a:off x="883920" y="1910080"/>
              <a:ext cx="3586500" cy="3637200"/>
            </a:xfrm>
            <a:prstGeom prst="roundRect">
              <a:avLst>
                <a:gd fmla="val 13072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90500" rotWithShape="0" algn="tl" dir="2700000" dist="25400">
                <a:srgbClr val="183149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869440" y="1102360"/>
              <a:ext cx="1615500" cy="1615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rotWithShape="0" algn="tl" dir="2700000" dist="25400">
                <a:srgbClr val="183149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기획</a:t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의도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5791881" y="138991"/>
            <a:ext cx="2327280" cy="2884309"/>
            <a:chOff x="883920" y="1102360"/>
            <a:chExt cx="3586500" cy="4444920"/>
          </a:xfrm>
        </p:grpSpPr>
        <p:sp>
          <p:nvSpPr>
            <p:cNvPr id="205" name="Google Shape;205;p31"/>
            <p:cNvSpPr/>
            <p:nvPr/>
          </p:nvSpPr>
          <p:spPr>
            <a:xfrm>
              <a:off x="883920" y="1910080"/>
              <a:ext cx="3586500" cy="3637200"/>
            </a:xfrm>
            <a:prstGeom prst="roundRect">
              <a:avLst>
                <a:gd fmla="val 13072" name="adj"/>
              </a:avLst>
            </a:prstGeom>
            <a:solidFill>
              <a:schemeClr val="accent6"/>
            </a:solidFill>
            <a:ln>
              <a:noFill/>
            </a:ln>
            <a:effectLst>
              <a:outerShdw blurRad="190500" rotWithShape="0" algn="tl" dir="2700000" dist="25400">
                <a:srgbClr val="183149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1869440" y="1102360"/>
              <a:ext cx="1615500" cy="1615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rotWithShape="0" algn="tl" dir="2700000" dist="25400">
                <a:srgbClr val="183149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</a:rPr>
                <a:t>목표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31"/>
          <p:cNvSpPr txBox="1"/>
          <p:nvPr/>
        </p:nvSpPr>
        <p:spPr>
          <a:xfrm>
            <a:off x="1106475" y="1227525"/>
            <a:ext cx="2290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서울특별시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●</a:t>
            </a:r>
            <a:r>
              <a:rPr lang="ko" sz="1200">
                <a:solidFill>
                  <a:schemeClr val="dk1"/>
                </a:solidFill>
              </a:rPr>
              <a:t> 인구밀도가 가장 높은 도시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● 매년 많은 교통사고 발생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5909966" y="1227525"/>
            <a:ext cx="2110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서울특별시의 격자지도 생성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5909979" y="1779725"/>
            <a:ext cx="2110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공공데이터 활용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5833763" y="2331975"/>
            <a:ext cx="2110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교통사고 인사이트 발굴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6882225" y="1504950"/>
            <a:ext cx="108600" cy="15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6873925" y="2106538"/>
            <a:ext cx="108600" cy="15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4004975" y="1365975"/>
            <a:ext cx="1189200" cy="66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/>
          <p:nvPr/>
        </p:nvSpPr>
        <p:spPr>
          <a:xfrm>
            <a:off x="2179075" y="1954138"/>
            <a:ext cx="108600" cy="15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1088125" y="2215100"/>
            <a:ext cx="2290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안전 대책 마련 + 사고위험 예방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필요성 증대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682625" y="3542750"/>
            <a:ext cx="7833900" cy="126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- 이번 프로젝트는 법정동 구분으로 교통사고의 속성을 다루던 기존 연구의 한계를 극복하고, 500M 격자 단위로 지도를 만들어 특정 구간의 교통사고를 다양한 특성에 따라 종합적으로 분석하였다는 점에 의의가 있다. </a:t>
            </a:r>
            <a:endParaRPr sz="17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/>
        </p:nvSpPr>
        <p:spPr>
          <a:xfrm>
            <a:off x="441172" y="1610833"/>
            <a:ext cx="106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2400">
                <a:solidFill>
                  <a:schemeClr val="lt1"/>
                </a:solidFill>
              </a:rPr>
              <a:t>3</a:t>
            </a:r>
            <a:r>
              <a:rPr lang="ko" sz="2400">
                <a:solidFill>
                  <a:schemeClr val="lt1"/>
                </a:solidFill>
              </a:rPr>
              <a:t>.</a:t>
            </a: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데이터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33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" name="Google Shape;228;p33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247197" y="83650"/>
            <a:ext cx="3339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데이터</a:t>
            </a:r>
            <a:endParaRPr sz="1100"/>
          </a:p>
        </p:txBody>
      </p:sp>
      <p:sp>
        <p:nvSpPr>
          <p:cNvPr id="230" name="Google Shape;230;p33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3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422000" y="969000"/>
            <a:ext cx="8534100" cy="404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629578" y="1004804"/>
            <a:ext cx="2619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활용 데이터</a:t>
            </a:r>
            <a:endParaRPr sz="1100"/>
          </a:p>
        </p:txBody>
      </p:sp>
      <p:cxnSp>
        <p:nvCxnSpPr>
          <p:cNvPr id="234" name="Google Shape;234;p33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235" name="Google Shape;235;p33"/>
          <p:cNvGraphicFramePr/>
          <p:nvPr/>
        </p:nvGraphicFramePr>
        <p:xfrm>
          <a:off x="1738313" y="144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{F58D52B1-5859-4E34-AC30-01273D5442EF}</a:tableStyleId>
              </a:tblPr>
              <a:tblGrid>
                <a:gridCol w="371475"/>
                <a:gridCol w="742950"/>
                <a:gridCol w="1924050"/>
                <a:gridCol w="952500"/>
                <a:gridCol w="1228725"/>
                <a:gridCol w="447675"/>
              </a:tblGrid>
              <a:tr h="12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번호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분류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이름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최신수정일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출처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형식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12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도로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(도로명주소)실폭도로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2022-12-12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행정안전부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shp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교통사고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교통사고 데이터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2021-12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TAAS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격자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격자지도별 총 인구 수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2022-10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국토지리정보원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shp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도로시설물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서울시 교통안전시설물 횡단보도 정보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2023-01-01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 열린데이터 광장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서울시 교차로 관련 정보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2023-01-01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 열린데이터 광장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서울시 신호등 관련 정보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2023-01-01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 열린데이터 광장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서울시 잔여시간표시기 관련 정보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2023-01-01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 열린데이터 광장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서울시 보행자작동신호기 관련 정보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2023-01-02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 열린데이터 광장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서울시 음향신호기 관련 정보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2023-01-03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 열린데이터 광장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서울시 안전표지 관련 정보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2022-09-21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 열린데이터 광장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주변시설물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전국초중등학교위치표준데이터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2022-12-29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공공데이터포털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전국어린이보호구역표준데이터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2023-01-11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공공데이터포털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상권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단란주점영업데이터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2022-12-31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행정안전부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유흥주점영업데이터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2022-12-31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행정안전부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1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일반음식점영업데이터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2022-12-31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행정안전부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</a:t>
                      </a:r>
                      <a:endParaRPr sz="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34"/>
          <p:cNvCxnSpPr/>
          <p:nvPr/>
        </p:nvCxnSpPr>
        <p:spPr>
          <a:xfrm>
            <a:off x="133350" y="626780"/>
            <a:ext cx="9010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p34"/>
          <p:cNvSpPr/>
          <p:nvPr/>
        </p:nvSpPr>
        <p:spPr>
          <a:xfrm>
            <a:off x="0" y="0"/>
            <a:ext cx="1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247197" y="83650"/>
            <a:ext cx="3339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62626"/>
                </a:solidFill>
              </a:rPr>
              <a:t>데이터</a:t>
            </a:r>
            <a:endParaRPr sz="1100"/>
          </a:p>
        </p:txBody>
      </p:sp>
      <p:sp>
        <p:nvSpPr>
          <p:cNvPr id="243" name="Google Shape;243;p34"/>
          <p:cNvSpPr txBox="1"/>
          <p:nvPr/>
        </p:nvSpPr>
        <p:spPr>
          <a:xfrm rot="5400000">
            <a:off x="-597816" y="635224"/>
            <a:ext cx="1386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800">
                <a:solidFill>
                  <a:schemeClr val="lt1"/>
                </a:solidFill>
              </a:rPr>
              <a:t>3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422000" y="969000"/>
            <a:ext cx="8534100" cy="404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629564" y="3174692"/>
            <a:ext cx="3549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629578" y="1004804"/>
            <a:ext cx="2619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1.교통사고 데이터</a:t>
            </a:r>
            <a:endParaRPr sz="1100"/>
          </a:p>
        </p:txBody>
      </p:sp>
      <p:cxnSp>
        <p:nvCxnSpPr>
          <p:cNvPr id="247" name="Google Shape;247;p34"/>
          <p:cNvCxnSpPr/>
          <p:nvPr/>
        </p:nvCxnSpPr>
        <p:spPr>
          <a:xfrm>
            <a:off x="725672" y="1243294"/>
            <a:ext cx="582000" cy="0"/>
          </a:xfrm>
          <a:prstGeom prst="straightConnector1">
            <a:avLst/>
          </a:prstGeom>
          <a:noFill/>
          <a:ln cap="flat" cmpd="sng" w="9525">
            <a:solidFill>
              <a:srgbClr val="3A383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b="4250" l="0" r="2771" t="7190"/>
          <a:stretch/>
        </p:blipFill>
        <p:spPr>
          <a:xfrm>
            <a:off x="725675" y="1347675"/>
            <a:ext cx="6892824" cy="353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winterdrea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